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3" r:id="rId6"/>
    <p:sldId id="257" r:id="rId7"/>
    <p:sldId id="259" r:id="rId8"/>
    <p:sldId id="268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CC"/>
    <a:srgbClr val="CCFF99"/>
    <a:srgbClr val="66FFFF"/>
    <a:srgbClr val="FFFFCC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94" autoAdjust="0"/>
  </p:normalViewPr>
  <p:slideViewPr>
    <p:cSldViewPr>
      <p:cViewPr varScale="1">
        <p:scale>
          <a:sx n="98" d="100"/>
          <a:sy n="98" d="100"/>
        </p:scale>
        <p:origin x="172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heson A" userId="a306d0da-8bcd-41c0-afe9-ab8238892baf" providerId="ADAL" clId="{0B08E7A6-EC8D-DA47-B122-A09C7E822B78}"/>
    <pc:docChg chg="undo custSel modSld">
      <pc:chgData name="Acheson A" userId="a306d0da-8bcd-41c0-afe9-ab8238892baf" providerId="ADAL" clId="{0B08E7A6-EC8D-DA47-B122-A09C7E822B78}" dt="2023-01-08T15:45:27.389" v="87"/>
      <pc:docMkLst>
        <pc:docMk/>
      </pc:docMkLst>
      <pc:sldChg chg="addSp delSp modSp mod delAnim modAnim">
        <pc:chgData name="Acheson A" userId="a306d0da-8bcd-41c0-afe9-ab8238892baf" providerId="ADAL" clId="{0B08E7A6-EC8D-DA47-B122-A09C7E822B78}" dt="2023-01-08T15:21:51.124" v="6"/>
        <pc:sldMkLst>
          <pc:docMk/>
          <pc:sldMk cId="1958954257" sldId="256"/>
        </pc:sldMkLst>
        <pc:spChg chg="mod">
          <ac:chgData name="Acheson A" userId="a306d0da-8bcd-41c0-afe9-ab8238892baf" providerId="ADAL" clId="{0B08E7A6-EC8D-DA47-B122-A09C7E822B78}" dt="2023-01-08T15:18:51.333" v="1" actId="13926"/>
          <ac:spMkLst>
            <pc:docMk/>
            <pc:sldMk cId="1958954257" sldId="256"/>
            <ac:spMk id="2" creationId="{00000000-0000-0000-0000-000000000000}"/>
          </ac:spMkLst>
        </pc:spChg>
        <pc:picChg chg="add mod">
          <ac:chgData name="Acheson A" userId="a306d0da-8bcd-41c0-afe9-ab8238892baf" providerId="ADAL" clId="{0B08E7A6-EC8D-DA47-B122-A09C7E822B78}" dt="2023-01-08T15:21:32.526" v="5" actId="14100"/>
          <ac:picMkLst>
            <pc:docMk/>
            <pc:sldMk cId="1958954257" sldId="256"/>
            <ac:picMk id="3" creationId="{92A14791-602A-8CF5-327C-ADD530CCC877}"/>
          </ac:picMkLst>
        </pc:picChg>
        <pc:picChg chg="del">
          <ac:chgData name="Acheson A" userId="a306d0da-8bcd-41c0-afe9-ab8238892baf" providerId="ADAL" clId="{0B08E7A6-EC8D-DA47-B122-A09C7E822B78}" dt="2023-01-08T15:20:03.697" v="2" actId="478"/>
          <ac:picMkLst>
            <pc:docMk/>
            <pc:sldMk cId="1958954257" sldId="256"/>
            <ac:picMk id="7" creationId="{4C4D1560-C48D-4362-B53F-53196811D7CC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45:27.389" v="87"/>
        <pc:sldMkLst>
          <pc:docMk/>
          <pc:sldMk cId="57428227" sldId="257"/>
        </pc:sldMkLst>
        <pc:spChg chg="mod">
          <ac:chgData name="Acheson A" userId="a306d0da-8bcd-41c0-afe9-ab8238892baf" providerId="ADAL" clId="{0B08E7A6-EC8D-DA47-B122-A09C7E822B78}" dt="2023-01-08T15:27:45.471" v="55" actId="20577"/>
          <ac:spMkLst>
            <pc:docMk/>
            <pc:sldMk cId="57428227" sldId="257"/>
            <ac:spMk id="8" creationId="{00000000-0000-0000-0000-000000000000}"/>
          </ac:spMkLst>
        </pc:spChg>
        <pc:picChg chg="add del mod">
          <ac:chgData name="Acheson A" userId="a306d0da-8bcd-41c0-afe9-ab8238892baf" providerId="ADAL" clId="{0B08E7A6-EC8D-DA47-B122-A09C7E822B78}" dt="2023-01-08T15:25:33.957" v="12" actId="478"/>
          <ac:picMkLst>
            <pc:docMk/>
            <pc:sldMk cId="57428227" sldId="257"/>
            <ac:picMk id="9" creationId="{BB136303-49DB-BE46-7786-D8F4E96A139F}"/>
          </ac:picMkLst>
        </pc:picChg>
        <pc:picChg chg="del">
          <ac:chgData name="Acheson A" userId="a306d0da-8bcd-41c0-afe9-ab8238892baf" providerId="ADAL" clId="{0B08E7A6-EC8D-DA47-B122-A09C7E822B78}" dt="2023-01-08T15:28:09.804" v="56" actId="478"/>
          <ac:picMkLst>
            <pc:docMk/>
            <pc:sldMk cId="57428227" sldId="257"/>
            <ac:picMk id="10" creationId="{FF70BF78-6582-4DAC-BE68-2321978328E0}"/>
          </ac:picMkLst>
        </pc:picChg>
        <pc:picChg chg="add mod">
          <ac:chgData name="Acheson A" userId="a306d0da-8bcd-41c0-afe9-ab8238892baf" providerId="ADAL" clId="{0B08E7A6-EC8D-DA47-B122-A09C7E822B78}" dt="2023-01-08T15:28:13.692" v="58" actId="1076"/>
          <ac:picMkLst>
            <pc:docMk/>
            <pc:sldMk cId="57428227" sldId="257"/>
            <ac:picMk id="11" creationId="{97318880-D7BE-3853-85C9-71B124DE1FAF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33:56.977" v="65"/>
        <pc:sldMkLst>
          <pc:docMk/>
          <pc:sldMk cId="1857743680" sldId="259"/>
        </pc:sldMkLst>
        <pc:picChg chg="add del mod">
          <ac:chgData name="Acheson A" userId="a306d0da-8bcd-41c0-afe9-ab8238892baf" providerId="ADAL" clId="{0B08E7A6-EC8D-DA47-B122-A09C7E822B78}" dt="2023-01-08T15:31:11.521" v="62" actId="478"/>
          <ac:picMkLst>
            <pc:docMk/>
            <pc:sldMk cId="1857743680" sldId="259"/>
            <ac:picMk id="5" creationId="{96DF211E-9EE9-999D-8416-65FB3A07B543}"/>
          </ac:picMkLst>
        </pc:picChg>
        <pc:picChg chg="del">
          <ac:chgData name="Acheson A" userId="a306d0da-8bcd-41c0-afe9-ab8238892baf" providerId="ADAL" clId="{0B08E7A6-EC8D-DA47-B122-A09C7E822B78}" dt="2023-01-08T15:28:55.760" v="59" actId="478"/>
          <ac:picMkLst>
            <pc:docMk/>
            <pc:sldMk cId="1857743680" sldId="259"/>
            <ac:picMk id="6" creationId="{CF0CBE3D-3C0E-45D4-A1E0-B00B0130E75E}"/>
          </ac:picMkLst>
        </pc:picChg>
        <pc:picChg chg="add mod">
          <ac:chgData name="Acheson A" userId="a306d0da-8bcd-41c0-afe9-ab8238892baf" providerId="ADAL" clId="{0B08E7A6-EC8D-DA47-B122-A09C7E822B78}" dt="2023-01-08T15:32:33.905" v="64" actId="1076"/>
          <ac:picMkLst>
            <pc:docMk/>
            <pc:sldMk cId="1857743680" sldId="259"/>
            <ac:picMk id="7" creationId="{2CF23EF7-A614-09A9-D621-78BBE373F51F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24:00.915" v="10"/>
        <pc:sldMkLst>
          <pc:docMk/>
          <pc:sldMk cId="0" sldId="263"/>
        </pc:sldMkLst>
        <pc:picChg chg="add mod">
          <ac:chgData name="Acheson A" userId="a306d0da-8bcd-41c0-afe9-ab8238892baf" providerId="ADAL" clId="{0B08E7A6-EC8D-DA47-B122-A09C7E822B78}" dt="2023-01-08T15:23:54.482" v="9" actId="1076"/>
          <ac:picMkLst>
            <pc:docMk/>
            <pc:sldMk cId="0" sldId="263"/>
            <ac:picMk id="3" creationId="{B85CD0EE-3D19-D8FD-3C60-93318187B626}"/>
          </ac:picMkLst>
        </pc:picChg>
        <pc:picChg chg="del">
          <ac:chgData name="Acheson A" userId="a306d0da-8bcd-41c0-afe9-ab8238892baf" providerId="ADAL" clId="{0B08E7A6-EC8D-DA47-B122-A09C7E822B78}" dt="2023-01-08T15:22:33.618" v="7" actId="478"/>
          <ac:picMkLst>
            <pc:docMk/>
            <pc:sldMk cId="0" sldId="263"/>
            <ac:picMk id="4" creationId="{B38A656E-6699-4BE2-A1BC-9CDF5835EE91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36:06.832" v="69"/>
        <pc:sldMkLst>
          <pc:docMk/>
          <pc:sldMk cId="0" sldId="268"/>
        </pc:sldMkLst>
        <pc:picChg chg="add mod">
          <ac:chgData name="Acheson A" userId="a306d0da-8bcd-41c0-afe9-ab8238892baf" providerId="ADAL" clId="{0B08E7A6-EC8D-DA47-B122-A09C7E822B78}" dt="2023-01-08T15:36:02.805" v="68" actId="1076"/>
          <ac:picMkLst>
            <pc:docMk/>
            <pc:sldMk cId="0" sldId="268"/>
            <ac:picMk id="2" creationId="{67D2ED6C-3C42-DE05-87F8-DE890ACEABB6}"/>
          </ac:picMkLst>
        </pc:picChg>
        <pc:picChg chg="del">
          <ac:chgData name="Acheson A" userId="a306d0da-8bcd-41c0-afe9-ab8238892baf" providerId="ADAL" clId="{0B08E7A6-EC8D-DA47-B122-A09C7E822B78}" dt="2023-01-08T15:34:02.139" v="66" actId="478"/>
          <ac:picMkLst>
            <pc:docMk/>
            <pc:sldMk cId="0" sldId="268"/>
            <ac:picMk id="6" creationId="{CF082372-E317-4FB4-BB7E-5EE26546C8BD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45:01.946" v="85"/>
        <pc:sldMkLst>
          <pc:docMk/>
          <pc:sldMk cId="3085658560" sldId="274"/>
        </pc:sldMkLst>
        <pc:spChg chg="mod">
          <ac:chgData name="Acheson A" userId="a306d0da-8bcd-41c0-afe9-ab8238892baf" providerId="ADAL" clId="{0B08E7A6-EC8D-DA47-B122-A09C7E822B78}" dt="2023-01-08T15:44:41.106" v="82" actId="20577"/>
          <ac:spMkLst>
            <pc:docMk/>
            <pc:sldMk cId="3085658560" sldId="274"/>
            <ac:spMk id="2" creationId="{C0F33F62-8724-43CF-BE82-5B8BE051A9A1}"/>
          </ac:spMkLst>
        </pc:spChg>
        <pc:picChg chg="add mod">
          <ac:chgData name="Acheson A" userId="a306d0da-8bcd-41c0-afe9-ab8238892baf" providerId="ADAL" clId="{0B08E7A6-EC8D-DA47-B122-A09C7E822B78}" dt="2023-01-08T15:38:12.635" v="72" actId="1076"/>
          <ac:picMkLst>
            <pc:docMk/>
            <pc:sldMk cId="3085658560" sldId="274"/>
            <ac:picMk id="3" creationId="{67BA4954-BBBC-3819-44CC-8883BDD9FB55}"/>
          </ac:picMkLst>
        </pc:picChg>
        <pc:picChg chg="del">
          <ac:chgData name="Acheson A" userId="a306d0da-8bcd-41c0-afe9-ab8238892baf" providerId="ADAL" clId="{0B08E7A6-EC8D-DA47-B122-A09C7E822B78}" dt="2023-01-08T15:36:22.161" v="70" actId="478"/>
          <ac:picMkLst>
            <pc:docMk/>
            <pc:sldMk cId="3085658560" sldId="274"/>
            <ac:picMk id="6" creationId="{7D74996E-077D-4EB3-BB4E-941A79F10F7A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39:45.996" v="77"/>
        <pc:sldMkLst>
          <pc:docMk/>
          <pc:sldMk cId="4053261946" sldId="275"/>
        </pc:sldMkLst>
        <pc:picChg chg="add mod">
          <ac:chgData name="Acheson A" userId="a306d0da-8bcd-41c0-afe9-ab8238892baf" providerId="ADAL" clId="{0B08E7A6-EC8D-DA47-B122-A09C7E822B78}" dt="2023-01-08T15:39:42.282" v="76" actId="1076"/>
          <ac:picMkLst>
            <pc:docMk/>
            <pc:sldMk cId="4053261946" sldId="275"/>
            <ac:picMk id="3" creationId="{3C1E5C64-D6DE-86E2-1408-6E52F1647D52}"/>
          </ac:picMkLst>
        </pc:picChg>
        <pc:picChg chg="del">
          <ac:chgData name="Acheson A" userId="a306d0da-8bcd-41c0-afe9-ab8238892baf" providerId="ADAL" clId="{0B08E7A6-EC8D-DA47-B122-A09C7E822B78}" dt="2023-01-08T15:38:31.797" v="74" actId="478"/>
          <ac:picMkLst>
            <pc:docMk/>
            <pc:sldMk cId="4053261946" sldId="275"/>
            <ac:picMk id="4" creationId="{60E2CF89-878E-4CAF-B241-9B8B180CEE86}"/>
          </ac:picMkLst>
        </pc:picChg>
      </pc:sldChg>
    </pc:docChg>
  </pc:docChgLst>
  <pc:docChgLst>
    <pc:chgData name="Acheson A" userId="a306d0da-8bcd-41c0-afe9-ab8238892baf" providerId="ADAL" clId="{C98D3F90-9338-4BF4-B1EF-E93EC96103A7}"/>
    <pc:docChg chg="custSel modSld">
      <pc:chgData name="Acheson A" userId="a306d0da-8bcd-41c0-afe9-ab8238892baf" providerId="ADAL" clId="{C98D3F90-9338-4BF4-B1EF-E93EC96103A7}" dt="2025-01-07T12:55:36.264" v="126" actId="20577"/>
      <pc:docMkLst>
        <pc:docMk/>
      </pc:docMkLst>
      <pc:sldChg chg="modSp mod">
        <pc:chgData name="Acheson A" userId="a306d0da-8bcd-41c0-afe9-ab8238892baf" providerId="ADAL" clId="{C98D3F90-9338-4BF4-B1EF-E93EC96103A7}" dt="2025-01-07T12:48:43.520" v="12" actId="20577"/>
        <pc:sldMkLst>
          <pc:docMk/>
          <pc:sldMk cId="57428227" sldId="257"/>
        </pc:sldMkLst>
        <pc:spChg chg="mod">
          <ac:chgData name="Acheson A" userId="a306d0da-8bcd-41c0-afe9-ab8238892baf" providerId="ADAL" clId="{C98D3F90-9338-4BF4-B1EF-E93EC96103A7}" dt="2025-01-07T12:48:43.520" v="12" actId="20577"/>
          <ac:spMkLst>
            <pc:docMk/>
            <pc:sldMk cId="57428227" sldId="257"/>
            <ac:spMk id="8" creationId="{00000000-0000-0000-0000-000000000000}"/>
          </ac:spMkLst>
        </pc:spChg>
      </pc:sldChg>
      <pc:sldChg chg="modSp mod">
        <pc:chgData name="Acheson A" userId="a306d0da-8bcd-41c0-afe9-ab8238892baf" providerId="ADAL" clId="{C98D3F90-9338-4BF4-B1EF-E93EC96103A7}" dt="2025-01-07T12:55:36.264" v="126" actId="20577"/>
        <pc:sldMkLst>
          <pc:docMk/>
          <pc:sldMk cId="3085658560" sldId="274"/>
        </pc:sldMkLst>
        <pc:spChg chg="mod">
          <ac:chgData name="Acheson A" userId="a306d0da-8bcd-41c0-afe9-ab8238892baf" providerId="ADAL" clId="{C98D3F90-9338-4BF4-B1EF-E93EC96103A7}" dt="2025-01-07T12:55:36.264" v="126" actId="20577"/>
          <ac:spMkLst>
            <pc:docMk/>
            <pc:sldMk cId="3085658560" sldId="274"/>
            <ac:spMk id="2" creationId="{C0F33F62-8724-43CF-BE82-5B8BE051A9A1}"/>
          </ac:spMkLst>
        </pc:spChg>
        <pc:spChg chg="mod">
          <ac:chgData name="Acheson A" userId="a306d0da-8bcd-41c0-afe9-ab8238892baf" providerId="ADAL" clId="{C98D3F90-9338-4BF4-B1EF-E93EC96103A7}" dt="2025-01-07T12:51:24.072" v="13" actId="1076"/>
          <ac:spMkLst>
            <pc:docMk/>
            <pc:sldMk cId="3085658560" sldId="274"/>
            <ac:spMk id="4" creationId="{47AD4D7E-BCDB-4E60-B7B6-BFF05D5DBA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9545-B79C-423D-AA48-59E655C5E2B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8637B-8921-40AE-93CA-F0022A8D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3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8637B-8921-40AE-93CA-F0022A8D0D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8637B-8921-40AE-93CA-F0022A8D0D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5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9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3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4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5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7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9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0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6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6F48-9A23-4C91-A87F-84628B6D23FC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0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audio" Target="../media/media1.m4a"/><Relationship Id="rId7" Type="http://schemas.openxmlformats.org/officeDocument/2006/relationships/image" Target="../media/image2.jpeg"/><Relationship Id="rId12" Type="http://schemas.openxmlformats.org/officeDocument/2006/relationships/image" Target="../media/image7.gif"/><Relationship Id="rId17" Type="http://schemas.openxmlformats.org/officeDocument/2006/relationships/image" Target="../media/image12.jpeg"/><Relationship Id="rId2" Type="http://schemas.microsoft.com/office/2007/relationships/media" Target="../media/media1.m4a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gif"/><Relationship Id="rId3" Type="http://schemas.openxmlformats.org/officeDocument/2006/relationships/audio" Target="../media/media4.m4a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microsoft.com/office/2007/relationships/media" Target="../media/media4.m4a"/><Relationship Id="rId16" Type="http://schemas.openxmlformats.org/officeDocument/2006/relationships/image" Target="../media/image27.jpeg"/><Relationship Id="rId20" Type="http://schemas.openxmlformats.org/officeDocument/2006/relationships/image" Target="../media/image31.gif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15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QxQMlXFfgeI9BNyNWWjRVdJvr7-c1T9y7VuseWu_MXOprzfXD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030" y="4004562"/>
            <a:ext cx="1368152" cy="182655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24" name="Picture 4" descr="http://www.siragusatours.co.uk/wp-content/uploads/2013/03/strasbourg_ca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281" y="3896127"/>
            <a:ext cx="1663515" cy="124763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26" name="Picture 6" descr="http://i-love-riquewihr.com/images/A_327_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7398" y="5288112"/>
            <a:ext cx="1837329" cy="13767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28" name="Picture 8" descr="http://travelnoire.com/wp-content/uploads/2014/03/berl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796" y="193610"/>
            <a:ext cx="2010626" cy="132701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32" name="Picture 12" descr="http://s2.germany.travel/media/content/staedte___kultur_1/staedte/freiburg/Freiburg_Breisgau_Historisches_Kaufhaus__1289_RET_300x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4017" y="290010"/>
            <a:ext cx="1760106" cy="11734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2921165"/>
            <a:ext cx="8712968" cy="846091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FRENCH AND GERMAN GCSE</a:t>
            </a:r>
          </a:p>
        </p:txBody>
      </p:sp>
      <p:pic>
        <p:nvPicPr>
          <p:cNvPr id="5134" name="Picture 14" descr="http://upload.wikimedia.org/wikipedia/en/thumb/b/ba/Flag_of_Germany.svg/1280px-Flag_of_Germany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1636826"/>
            <a:ext cx="1889163" cy="1133497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</p:pic>
      <p:pic>
        <p:nvPicPr>
          <p:cNvPr id="5136" name="Picture 16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7838" y="3896127"/>
            <a:ext cx="2016224" cy="1369999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</p:pic>
      <p:pic>
        <p:nvPicPr>
          <p:cNvPr id="1026" name="Picture 2" descr="Brussels (french: bruxelles, dutch: brussel) is the capital city of belgium  and… | Europe travel, Travel around the world, Holiday tours">
            <a:extLst>
              <a:ext uri="{FF2B5EF4-FFF2-40B4-BE49-F238E27FC236}">
                <a16:creationId xmlns:a16="http://schemas.microsoft.com/office/drawing/2014/main" id="{3282D621-71A1-435B-A5E7-C203C670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81" y="5394997"/>
            <a:ext cx="1791834" cy="119455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Renda Haniefa on travel | Geneva switzerland, Places to travel,  Places to go">
            <a:extLst>
              <a:ext uri="{FF2B5EF4-FFF2-40B4-BE49-F238E27FC236}">
                <a16:creationId xmlns:a16="http://schemas.microsoft.com/office/drawing/2014/main" id="{40B4B021-7D3F-4FC4-8095-DBA77C35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5" y="5354952"/>
            <a:ext cx="1835696" cy="137677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treal is vibrant and fascinating at any time of year | The Star">
            <a:extLst>
              <a:ext uri="{FF2B5EF4-FFF2-40B4-BE49-F238E27FC236}">
                <a16:creationId xmlns:a16="http://schemas.microsoft.com/office/drawing/2014/main" id="{5AC57FFB-63F2-4606-ACCE-19DD173E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04" y="3872406"/>
            <a:ext cx="1645208" cy="12347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urich Travel Guide">
            <a:extLst>
              <a:ext uri="{FF2B5EF4-FFF2-40B4-BE49-F238E27FC236}">
                <a16:creationId xmlns:a16="http://schemas.microsoft.com/office/drawing/2014/main" id="{4C5BB55A-E887-4CE4-A975-D76CF984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2" y="1670111"/>
            <a:ext cx="1491425" cy="111701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se Streets in Vienna Are Rich in History">
            <a:extLst>
              <a:ext uri="{FF2B5EF4-FFF2-40B4-BE49-F238E27FC236}">
                <a16:creationId xmlns:a16="http://schemas.microsoft.com/office/drawing/2014/main" id="{F2B85F72-1745-41FD-A74A-3FF0DD18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15" y="96098"/>
            <a:ext cx="1792343" cy="117340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RGFEX: Liechtenstein: Holiday Liechtenstein - Travel Liechtenstein">
            <a:extLst>
              <a:ext uri="{FF2B5EF4-FFF2-40B4-BE49-F238E27FC236}">
                <a16:creationId xmlns:a16="http://schemas.microsoft.com/office/drawing/2014/main" id="{EF43F5DD-CDFE-45B7-9A05-75AB3D90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14" y="1503048"/>
            <a:ext cx="2179947" cy="113349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RGFEX: Meran: Holiday Meran - Travel Meran">
            <a:extLst>
              <a:ext uri="{FF2B5EF4-FFF2-40B4-BE49-F238E27FC236}">
                <a16:creationId xmlns:a16="http://schemas.microsoft.com/office/drawing/2014/main" id="{B28A9001-476C-4800-9AC3-C892E0BD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94" y="106083"/>
            <a:ext cx="2138624" cy="111201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D690F-88EC-4E82-8700-7459C0F8801E}"/>
              </a:ext>
            </a:extLst>
          </p:cNvPr>
          <p:cNvSpPr txBox="1"/>
          <p:nvPr/>
        </p:nvSpPr>
        <p:spPr>
          <a:xfrm>
            <a:off x="323528" y="2492896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Zürich, Switzerland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F53780-69B0-410C-AF7C-76847CA993AE}"/>
              </a:ext>
            </a:extLst>
          </p:cNvPr>
          <p:cNvSpPr txBox="1"/>
          <p:nvPr/>
        </p:nvSpPr>
        <p:spPr>
          <a:xfrm>
            <a:off x="6962578" y="1051012"/>
            <a:ext cx="16065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Vienna, Austria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8FEAE-7508-4892-98F8-C19B10FAAE7C}"/>
              </a:ext>
            </a:extLst>
          </p:cNvPr>
          <p:cNvSpPr txBox="1"/>
          <p:nvPr/>
        </p:nvSpPr>
        <p:spPr>
          <a:xfrm>
            <a:off x="6018082" y="2409523"/>
            <a:ext cx="142733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Liechtenstein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4EB61-833F-4B08-9125-FE528D9616E4}"/>
              </a:ext>
            </a:extLst>
          </p:cNvPr>
          <p:cNvSpPr txBox="1"/>
          <p:nvPr/>
        </p:nvSpPr>
        <p:spPr>
          <a:xfrm>
            <a:off x="2448999" y="1125184"/>
            <a:ext cx="149142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Merano</a:t>
            </a:r>
            <a:r>
              <a:rPr lang="en-GB" dirty="0"/>
              <a:t>, Italy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B5979-794A-4B5D-9D14-A90DC5928F58}"/>
              </a:ext>
            </a:extLst>
          </p:cNvPr>
          <p:cNvSpPr txBox="1"/>
          <p:nvPr/>
        </p:nvSpPr>
        <p:spPr>
          <a:xfrm>
            <a:off x="121585" y="1391028"/>
            <a:ext cx="175421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Berlin, Germany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08716-E58F-4FB4-B4B9-7264B65DC8E0}"/>
              </a:ext>
            </a:extLst>
          </p:cNvPr>
          <p:cNvSpPr txBox="1"/>
          <p:nvPr/>
        </p:nvSpPr>
        <p:spPr>
          <a:xfrm>
            <a:off x="4478879" y="1335308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Freiburg, Germany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AAF2C-637E-4EAE-AACD-78F9C65B8645}"/>
              </a:ext>
            </a:extLst>
          </p:cNvPr>
          <p:cNvSpPr txBox="1"/>
          <p:nvPr/>
        </p:nvSpPr>
        <p:spPr>
          <a:xfrm>
            <a:off x="6583764" y="6392570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Riquewihr</a:t>
            </a:r>
            <a:r>
              <a:rPr lang="en-GB" dirty="0"/>
              <a:t>, France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57DA08-7369-4125-A9EF-F0E7469DFD6A}"/>
              </a:ext>
            </a:extLst>
          </p:cNvPr>
          <p:cNvSpPr txBox="1"/>
          <p:nvPr/>
        </p:nvSpPr>
        <p:spPr>
          <a:xfrm>
            <a:off x="4266064" y="6346658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Brussels, Belgium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E8440-4DE3-4FD6-B77F-457360C2A900}"/>
              </a:ext>
            </a:extLst>
          </p:cNvPr>
          <p:cNvSpPr txBox="1"/>
          <p:nvPr/>
        </p:nvSpPr>
        <p:spPr>
          <a:xfrm>
            <a:off x="6388476" y="4737838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Montréal, Canada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141D5A-E5D6-4BD1-B709-2AA819449681}"/>
              </a:ext>
            </a:extLst>
          </p:cNvPr>
          <p:cNvSpPr txBox="1"/>
          <p:nvPr/>
        </p:nvSpPr>
        <p:spPr>
          <a:xfrm>
            <a:off x="2468253" y="5699090"/>
            <a:ext cx="136815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Paris, France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41F044-C7CE-4BCD-A921-4128CA070CA9}"/>
              </a:ext>
            </a:extLst>
          </p:cNvPr>
          <p:cNvSpPr txBox="1"/>
          <p:nvPr/>
        </p:nvSpPr>
        <p:spPr>
          <a:xfrm>
            <a:off x="417405" y="4817191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Strasbourg, France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B6BE98-063B-4D27-ABDA-746A57CDD014}"/>
              </a:ext>
            </a:extLst>
          </p:cNvPr>
          <p:cNvSpPr txBox="1"/>
          <p:nvPr/>
        </p:nvSpPr>
        <p:spPr>
          <a:xfrm>
            <a:off x="1665100" y="6404887"/>
            <a:ext cx="229208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Geneva, Switzerland</a:t>
            </a:r>
          </a:p>
        </p:txBody>
      </p:sp>
      <p:pic>
        <p:nvPicPr>
          <p:cNvPr id="3" name="Audio Recording 8 Jan 2023 at 15:21:28">
            <a:hlinkClick r:id="" action="ppaction://media"/>
            <a:extLst>
              <a:ext uri="{FF2B5EF4-FFF2-40B4-BE49-F238E27FC236}">
                <a16:creationId xmlns:a16="http://schemas.microsoft.com/office/drawing/2014/main" id="{92A14791-602A-8CF5-327C-ADD530CCC8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677210" y="6124924"/>
            <a:ext cx="720902" cy="720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9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3"/>
    </mc:Choice>
    <mc:Fallback xmlns="">
      <p:transition spd="slow" advTm="22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31467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Black" pitchFamily="34" charset="0"/>
              </a:rPr>
              <a:t>The proportion of the world that does not speak English as its first language is: - </a:t>
            </a:r>
          </a:p>
        </p:txBody>
      </p:sp>
      <p:sp>
        <p:nvSpPr>
          <p:cNvPr id="7" name="Left Arrow 6"/>
          <p:cNvSpPr/>
          <p:nvPr/>
        </p:nvSpPr>
        <p:spPr>
          <a:xfrm>
            <a:off x="2195736" y="1849167"/>
            <a:ext cx="3816424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5805A-3A77-4AEE-A0A0-3A4ADC19C2BB}"/>
              </a:ext>
            </a:extLst>
          </p:cNvPr>
          <p:cNvSpPr txBox="1"/>
          <p:nvPr/>
        </p:nvSpPr>
        <p:spPr>
          <a:xfrm>
            <a:off x="1115616" y="108088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>
                <a:latin typeface="Arial Black" pitchFamily="34" charset="0"/>
              </a:rPr>
              <a:t>1%</a:t>
            </a:r>
          </a:p>
          <a:p>
            <a:pPr marL="342900" indent="-342900">
              <a:buAutoNum type="alphaLcParenR"/>
            </a:pPr>
            <a:r>
              <a:rPr lang="en-GB" dirty="0">
                <a:latin typeface="Arial Black" pitchFamily="34" charset="0"/>
              </a:rPr>
              <a:t>25%</a:t>
            </a:r>
          </a:p>
          <a:p>
            <a:pPr marL="342900" indent="-342900">
              <a:buFontTx/>
              <a:buAutoNum type="alphaLcParenR"/>
            </a:pPr>
            <a:r>
              <a:rPr lang="en-GB" dirty="0">
                <a:latin typeface="Arial Black" pitchFamily="34" charset="0"/>
              </a:rPr>
              <a:t>74%</a:t>
            </a:r>
          </a:p>
          <a:p>
            <a:pPr marL="342900" indent="-342900">
              <a:buFontTx/>
              <a:buAutoNum type="alphaLcParenR"/>
            </a:pPr>
            <a:r>
              <a:rPr lang="en-GB" dirty="0">
                <a:latin typeface="Arial Black" pitchFamily="34" charset="0"/>
              </a:rPr>
              <a:t>94%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7E4B7-D7F3-4EEE-8332-0B04FA759FB0}"/>
              </a:ext>
            </a:extLst>
          </p:cNvPr>
          <p:cNvSpPr txBox="1"/>
          <p:nvPr/>
        </p:nvSpPr>
        <p:spPr>
          <a:xfrm>
            <a:off x="395536" y="256490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Black" pitchFamily="34" charset="0"/>
              </a:rPr>
              <a:t>What proportion of the world speaks NO ENGLISH AT ALL?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F51E9-300E-4778-89EF-C28DCC75693B}"/>
              </a:ext>
            </a:extLst>
          </p:cNvPr>
          <p:cNvSpPr txBox="1"/>
          <p:nvPr/>
        </p:nvSpPr>
        <p:spPr>
          <a:xfrm>
            <a:off x="1135536" y="31572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>
                <a:latin typeface="Arial Black" pitchFamily="34" charset="0"/>
              </a:rPr>
              <a:t>75%</a:t>
            </a:r>
          </a:p>
          <a:p>
            <a:pPr marL="342900" indent="-342900">
              <a:buAutoNum type="alphaLcParenR"/>
            </a:pPr>
            <a:r>
              <a:rPr lang="en-GB" dirty="0">
                <a:latin typeface="Arial Black" pitchFamily="34" charset="0"/>
              </a:rPr>
              <a:t>60%</a:t>
            </a:r>
          </a:p>
          <a:p>
            <a:pPr marL="342900" indent="-342900">
              <a:buFontTx/>
              <a:buAutoNum type="alphaLcParenR"/>
            </a:pPr>
            <a:r>
              <a:rPr lang="en-GB" dirty="0">
                <a:latin typeface="Arial Black" pitchFamily="34" charset="0"/>
              </a:rPr>
              <a:t>50%</a:t>
            </a:r>
          </a:p>
          <a:p>
            <a:pPr marL="342900" indent="-342900">
              <a:buFontTx/>
              <a:buAutoNum type="alphaLcParenR"/>
            </a:pPr>
            <a:r>
              <a:rPr lang="en-GB" dirty="0">
                <a:latin typeface="Arial Black" pitchFamily="34" charset="0"/>
              </a:rPr>
              <a:t>25%</a:t>
            </a:r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B3AB7208-0F02-431E-9CF0-9B19C5D1AA1A}"/>
              </a:ext>
            </a:extLst>
          </p:cNvPr>
          <p:cNvSpPr/>
          <p:nvPr/>
        </p:nvSpPr>
        <p:spPr>
          <a:xfrm>
            <a:off x="2203700" y="3084694"/>
            <a:ext cx="3816424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2FFE8-A1FE-4E47-A9D7-FA7DA9ED95E5}"/>
              </a:ext>
            </a:extLst>
          </p:cNvPr>
          <p:cNvSpPr/>
          <p:nvPr/>
        </p:nvSpPr>
        <p:spPr>
          <a:xfrm>
            <a:off x="611560" y="447634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 Black" pitchFamily="34" charset="0"/>
              </a:rPr>
              <a:t>How many UK companies are losing business because of poor foreign language skills?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D0AF6-7EB4-4A04-A0E4-EA72D516B166}"/>
              </a:ext>
            </a:extLst>
          </p:cNvPr>
          <p:cNvSpPr txBox="1"/>
          <p:nvPr/>
        </p:nvSpPr>
        <p:spPr>
          <a:xfrm>
            <a:off x="1115616" y="529646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>
                <a:latin typeface="Arial Black" pitchFamily="34" charset="0"/>
              </a:rPr>
              <a:t>1 out of every 100</a:t>
            </a:r>
          </a:p>
          <a:p>
            <a:pPr marL="342900" indent="-342900">
              <a:buAutoNum type="alphaLcParenR"/>
            </a:pPr>
            <a:r>
              <a:rPr lang="en-GB" dirty="0">
                <a:latin typeface="Arial Black" pitchFamily="34" charset="0"/>
              </a:rPr>
              <a:t>1 out of every 5 </a:t>
            </a:r>
          </a:p>
          <a:p>
            <a:pPr marL="342900" indent="-342900">
              <a:buFontTx/>
              <a:buAutoNum type="alphaLcParenR"/>
            </a:pPr>
            <a:r>
              <a:rPr lang="en-GB" dirty="0">
                <a:latin typeface="Arial Black" pitchFamily="34" charset="0"/>
              </a:rPr>
              <a:t>1 out of every 50</a:t>
            </a:r>
          </a:p>
        </p:txBody>
      </p:sp>
      <p:sp>
        <p:nvSpPr>
          <p:cNvPr id="14" name="Left Arrow 6">
            <a:extLst>
              <a:ext uri="{FF2B5EF4-FFF2-40B4-BE49-F238E27FC236}">
                <a16:creationId xmlns:a16="http://schemas.microsoft.com/office/drawing/2014/main" id="{DC5AB577-9B90-492D-B3DD-4DD3C3365075}"/>
              </a:ext>
            </a:extLst>
          </p:cNvPr>
          <p:cNvSpPr/>
          <p:nvPr/>
        </p:nvSpPr>
        <p:spPr>
          <a:xfrm>
            <a:off x="3851920" y="5542106"/>
            <a:ext cx="3816424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Recording 8 Jan 2023 at 15:23:52">
            <a:hlinkClick r:id="" action="ppaction://media"/>
            <a:extLst>
              <a:ext uri="{FF2B5EF4-FFF2-40B4-BE49-F238E27FC236}">
                <a16:creationId xmlns:a16="http://schemas.microsoft.com/office/drawing/2014/main" id="{B85CD0EE-3D19-D8FD-3C60-93318187B6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1200" y="60452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1"/>
    </mc:Choice>
    <mc:Fallback xmlns="">
      <p:transition spd="slow" advTm="2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7835"/>
            <a:ext cx="878497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Black" pitchFamily="34" charset="0"/>
              </a:rPr>
              <a:t>GCSE FRENCH AND GERMAN -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705988"/>
            <a:ext cx="410445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itchFamily="34" charset="0"/>
              </a:rPr>
              <a:t>LISTENING – 25%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821" y="705988"/>
            <a:ext cx="410445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itchFamily="34" charset="0"/>
              </a:rPr>
              <a:t>READING – 25%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597" y="1667292"/>
            <a:ext cx="410445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itchFamily="34" charset="0"/>
              </a:rPr>
              <a:t>SPEAKING – 25%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121" y="2232242"/>
            <a:ext cx="8299741" cy="1323439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Black" pitchFamily="34" charset="0"/>
              </a:rPr>
              <a:t>Foundation – approx. 7 minutes long</a:t>
            </a:r>
          </a:p>
          <a:p>
            <a:r>
              <a:rPr lang="en-GB" sz="2000" dirty="0">
                <a:latin typeface="Arial Black" pitchFamily="34" charset="0"/>
              </a:rPr>
              <a:t>Higher – approx. 10 minutes long</a:t>
            </a:r>
          </a:p>
          <a:p>
            <a:r>
              <a:rPr lang="en-GB" sz="2000" dirty="0">
                <a:solidFill>
                  <a:srgbClr val="FF0000"/>
                </a:solidFill>
                <a:latin typeface="Arial Black" pitchFamily="34" charset="0"/>
              </a:rPr>
              <a:t>Your year 8 and 9 speaking tests are/were not far off that – </a:t>
            </a:r>
            <a:r>
              <a:rPr lang="en-GB" sz="2000" dirty="0">
                <a:solidFill>
                  <a:srgbClr val="0070C0"/>
                </a:solidFill>
                <a:latin typeface="Arial Black" pitchFamily="34" charset="0"/>
              </a:rPr>
              <a:t>NOTHING TO WORRY ABOUT</a:t>
            </a:r>
            <a:endParaRPr lang="en-GB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530" y="3925595"/>
            <a:ext cx="410445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itchFamily="34" charset="0"/>
              </a:rPr>
              <a:t>WRITING – 25%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530" y="4490545"/>
            <a:ext cx="8460940" cy="1938992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Black" pitchFamily="34" charset="0"/>
              </a:rPr>
              <a:t>Foundation – write a some short passages of   		    between 35 and 90 words</a:t>
            </a:r>
          </a:p>
          <a:p>
            <a:r>
              <a:rPr lang="en-GB" sz="2000" dirty="0">
                <a:latin typeface="Arial Black" pitchFamily="34" charset="0"/>
              </a:rPr>
              <a:t> – </a:t>
            </a:r>
            <a:r>
              <a:rPr lang="en-GB" sz="2000" dirty="0">
                <a:solidFill>
                  <a:srgbClr val="FF0000"/>
                </a:solidFill>
                <a:latin typeface="Arial Black" pitchFamily="34" charset="0"/>
              </a:rPr>
              <a:t>Some of my year 7s after 3 months of German or French write 100+ words in the writing exam before Xmas </a:t>
            </a:r>
          </a:p>
          <a:p>
            <a:r>
              <a:rPr lang="en-GB" sz="2000" dirty="0">
                <a:solidFill>
                  <a:srgbClr val="FF0000"/>
                </a:solidFill>
                <a:latin typeface="Arial Black" pitchFamily="34" charset="0"/>
              </a:rPr>
              <a:t>– </a:t>
            </a:r>
            <a:r>
              <a:rPr lang="en-GB" sz="2000" dirty="0">
                <a:solidFill>
                  <a:srgbClr val="0070C0"/>
                </a:solidFill>
                <a:latin typeface="Arial Black" pitchFamily="34" charset="0"/>
              </a:rPr>
              <a:t>AGAIN NOTHING TO WORRY ABOUT</a:t>
            </a:r>
            <a:endParaRPr lang="en-GB" sz="2000" dirty="0">
              <a:latin typeface="Arial Black" pitchFamily="34" charset="0"/>
            </a:endParaRPr>
          </a:p>
          <a:p>
            <a:r>
              <a:rPr lang="en-GB" sz="2000" dirty="0">
                <a:latin typeface="Arial Black" pitchFamily="34" charset="0"/>
              </a:rPr>
              <a:t>Higher – write three passages of 50 and 150 words</a:t>
            </a:r>
          </a:p>
        </p:txBody>
      </p:sp>
      <p:pic>
        <p:nvPicPr>
          <p:cNvPr id="11" name="Audio Recording 8 Jan 2023 at 15:28:11">
            <a:hlinkClick r:id="" action="ppaction://media"/>
            <a:extLst>
              <a:ext uri="{FF2B5EF4-FFF2-40B4-BE49-F238E27FC236}">
                <a16:creationId xmlns:a16="http://schemas.microsoft.com/office/drawing/2014/main" id="{97318880-D7BE-3853-85C9-71B124DE1F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8877" y="592736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86"/>
    </mc:Choice>
    <mc:Fallback xmlns="">
      <p:transition spd="slow" advTm="48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524" y="106180"/>
            <a:ext cx="3600400" cy="584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Black" pitchFamily="34" charset="0"/>
              </a:rPr>
              <a:t>TOPICS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32" y="788531"/>
            <a:ext cx="4032448" cy="107721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Black" pitchFamily="34" charset="0"/>
              </a:rPr>
              <a:t>THE GOOD NEWS IS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9372" y="808726"/>
            <a:ext cx="4032448" cy="1015663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 Black" pitchFamily="34" charset="0"/>
              </a:rPr>
              <a:t>YOU HAVE BEEN DOING GCSE TOPICS FOR THE LAST THREE YEARS!!!!!</a:t>
            </a:r>
          </a:p>
        </p:txBody>
      </p:sp>
      <p:pic>
        <p:nvPicPr>
          <p:cNvPr id="2050" name="Picture 2" descr="http://www.orianit.edu-negev.gov.il/alonimasd/sites/homepage/tamara/images/hobbi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1" y="2130843"/>
            <a:ext cx="2208192" cy="1001048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en/1/1c/Griffin_famil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7863" y="2106048"/>
            <a:ext cx="1570543" cy="1077218"/>
          </a:xfrm>
          <a:prstGeom prst="rect">
            <a:avLst/>
          </a:prstGeom>
          <a:noFill/>
        </p:spPr>
      </p:pic>
      <p:pic>
        <p:nvPicPr>
          <p:cNvPr id="2056" name="Picture 8" descr="http://vignette4.wikia.nocookie.net/simpsons/images/a/a5/4th_grade.jpg/revision/latest?cb=201205171515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202" y="2130843"/>
            <a:ext cx="1708152" cy="961734"/>
          </a:xfrm>
          <a:prstGeom prst="rect">
            <a:avLst/>
          </a:prstGeom>
          <a:noFill/>
        </p:spPr>
      </p:pic>
      <p:pic>
        <p:nvPicPr>
          <p:cNvPr id="2058" name="Picture 10" descr="http://www.familylifeministry.atlanta.goarch.org/wp-content/uploads/2012/07/summer_clip_a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5467" y="2167602"/>
            <a:ext cx="1593917" cy="1015664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5023558" y="5108222"/>
            <a:ext cx="3706529" cy="1437066"/>
            <a:chOff x="395536" y="2556989"/>
            <a:chExt cx="8037923" cy="2918122"/>
          </a:xfrm>
        </p:grpSpPr>
        <p:pic>
          <p:nvPicPr>
            <p:cNvPr id="2064" name="Picture 16" descr="http://londonbeep.com/wp-content/uploads/2013/08/list-of-London-newspaper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27784" y="2708920"/>
              <a:ext cx="4320480" cy="2430271"/>
            </a:xfrm>
            <a:prstGeom prst="rect">
              <a:avLst/>
            </a:prstGeom>
            <a:noFill/>
          </p:spPr>
        </p:pic>
        <p:pic>
          <p:nvPicPr>
            <p:cNvPr id="2060" name="Picture 12" descr="http://www.backgroundsy.com/file/large/retro-tv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536" y="2564904"/>
              <a:ext cx="2976331" cy="2232248"/>
            </a:xfrm>
            <a:prstGeom prst="rect">
              <a:avLst/>
            </a:prstGeom>
            <a:noFill/>
          </p:spPr>
        </p:pic>
        <p:pic>
          <p:nvPicPr>
            <p:cNvPr id="2062" name="Picture 14" descr="http://literacycounciloffortbendcounty01.xlwebsitehosting.com/images/compute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57195" y="2556989"/>
              <a:ext cx="2376264" cy="237626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95536" y="4725141"/>
              <a:ext cx="4598318" cy="7499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Black" pitchFamily="34" charset="0"/>
                </a:rPr>
                <a:t>THE MEDIA</a:t>
              </a:r>
            </a:p>
          </p:txBody>
        </p:sp>
      </p:grpSp>
      <p:pic>
        <p:nvPicPr>
          <p:cNvPr id="2066" name="Picture 18" descr="http://www.towntalk.co.uk/subdomains/lib/image.php/36288_12417207.jpg?domain=.co.uk&amp;image=http://www.thirsk.towntalk.co.uk/images_folder/eventsimg/36288_12417207.jpg&amp;width=7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11172" y="2140021"/>
            <a:ext cx="1380707" cy="882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123897" y="5121781"/>
            <a:ext cx="4410698" cy="1504441"/>
            <a:chOff x="251520" y="2204864"/>
            <a:chExt cx="11320058" cy="4653136"/>
          </a:xfrm>
        </p:grpSpPr>
        <p:pic>
          <p:nvPicPr>
            <p:cNvPr id="2072" name="Picture 24" descr="http://www.topnews.in/health/files/healthy_eating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95936" y="4010024"/>
              <a:ext cx="3810000" cy="28479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70" name="Picture 22" descr="http://board.raidrush.ws/anhang/25720/200_008_159116_Alkohol_ima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3568" y="2204864"/>
              <a:ext cx="3923928" cy="2472075"/>
            </a:xfrm>
            <a:prstGeom prst="rect">
              <a:avLst/>
            </a:prstGeom>
            <a:noFill/>
          </p:spPr>
        </p:pic>
        <p:pic>
          <p:nvPicPr>
            <p:cNvPr id="2068" name="Picture 20" descr="http://www.sdm-protect.com/images_produits/4000305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1520" y="4509120"/>
              <a:ext cx="4030303" cy="21389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74" name="Picture 26" descr="http://urbanmountaingoat.files.wordpress.com/2013/03/homer-beer-running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345845" y="2669720"/>
              <a:ext cx="3744416" cy="2527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660233" y="4653137"/>
              <a:ext cx="4911345" cy="199905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Black" pitchFamily="34" charset="0"/>
                </a:rPr>
                <a:t>HEALTH AND FITNESS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20857" y="3281956"/>
            <a:ext cx="4394133" cy="1763392"/>
            <a:chOff x="251520" y="2276872"/>
            <a:chExt cx="8412427" cy="4379281"/>
          </a:xfrm>
        </p:grpSpPr>
        <p:pic>
          <p:nvPicPr>
            <p:cNvPr id="2082" name="Picture 34" descr="http://www.sarahsschoolsigns.co.uk/wp-content/uploads/2012/12/nursery-put-litter-in-bin-circle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43608" y="4797152"/>
              <a:ext cx="1872208" cy="18590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grpSp>
          <p:nvGrpSpPr>
            <p:cNvPr id="40" name="Group 39"/>
            <p:cNvGrpSpPr/>
            <p:nvPr/>
          </p:nvGrpSpPr>
          <p:grpSpPr>
            <a:xfrm>
              <a:off x="251520" y="2276872"/>
              <a:ext cx="8412427" cy="3348454"/>
              <a:chOff x="251520" y="2276872"/>
              <a:chExt cx="8412427" cy="3348454"/>
            </a:xfrm>
          </p:grpSpPr>
          <p:pic>
            <p:nvPicPr>
              <p:cNvPr id="2078" name="Picture 30" descr="https://lh4.googleusercontent.com/-G78Cilbu8go/UGyJ3yQ0HKI/AAAAAAAAB1A/TlYrQGzJqHU/s750/recycling%255B1%255D.gif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247456" y="2492896"/>
                <a:ext cx="4416491" cy="26498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  <p:pic>
            <p:nvPicPr>
              <p:cNvPr id="2084" name="Picture 36" descr="https://www.candis.co.uk/wp-content/uploads/2014/02/iStock_000005387668Small.jp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51520" y="2276872"/>
                <a:ext cx="4032448" cy="262720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2699792" y="4869160"/>
                <a:ext cx="5760640" cy="756166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Arial Black" pitchFamily="34" charset="0"/>
                  </a:rPr>
                  <a:t>THE ENVIRONMENT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996016" y="3333562"/>
            <a:ext cx="2522331" cy="1654116"/>
            <a:chOff x="395536" y="1916832"/>
            <a:chExt cx="8352930" cy="4536504"/>
          </a:xfrm>
        </p:grpSpPr>
        <p:pic>
          <p:nvPicPr>
            <p:cNvPr id="2086" name="Picture 38" descr="http://img2.wikia.nocookie.net/__cb20131216021113/jadensadventures/images/c/c5/Shrek_And_Fiona_Wedding.gi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95536" y="1916832"/>
              <a:ext cx="3810000" cy="22479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88" name="Picture 40" descr="http://www.themcc.com/sites/default/files/imagecache/full_size/MCC_0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779912" y="1916832"/>
              <a:ext cx="4680520" cy="29955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90" name="Picture 42" descr="https://encrypted-tbn3.gstatic.com/images?q=tbn:ANd9GcTPdCRrsECXu1bXUDsZ6EaJWkWPAYjooalvl18xx8j1o3Tua6g-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7584" y="4077072"/>
              <a:ext cx="3300364" cy="2376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4067945" y="4869158"/>
              <a:ext cx="4680521" cy="89334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Black" pitchFamily="34" charset="0"/>
                </a:rPr>
                <a:t>SOCIETY</a:t>
              </a:r>
            </a:p>
          </p:txBody>
        </p:sp>
      </p:grpSp>
      <p:pic>
        <p:nvPicPr>
          <p:cNvPr id="7" name="Audio Recording 8 Jan 2023 at 15:32:31">
            <a:hlinkClick r:id="" action="ppaction://media"/>
            <a:extLst>
              <a:ext uri="{FF2B5EF4-FFF2-40B4-BE49-F238E27FC236}">
                <a16:creationId xmlns:a16="http://schemas.microsoft.com/office/drawing/2014/main" id="{2CF23EF7-A614-09A9-D621-78BBE373F5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408686" y="613888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7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61"/>
    </mc:Choice>
    <mc:Fallback xmlns="">
      <p:transition spd="slow" advTm="88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rontup4impact.com/mod/file/thumbnail.php?file_guid=8903&amp;size=large&amp;icontime=1345037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358"/>
            <a:ext cx="3564396" cy="26732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81590" y="2675998"/>
            <a:ext cx="748883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Black" pitchFamily="34" charset="0"/>
              </a:rPr>
              <a:t>Learning Languages Opens a Door To 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92F16-21C4-4545-B647-0DB6D6856061}"/>
              </a:ext>
            </a:extLst>
          </p:cNvPr>
          <p:cNvSpPr txBox="1"/>
          <p:nvPr/>
        </p:nvSpPr>
        <p:spPr>
          <a:xfrm>
            <a:off x="71500" y="3861048"/>
            <a:ext cx="9001000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SOME REASONS For CONSIDERING GCSE FRENCH AND GERMAN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Develops language </a:t>
            </a:r>
            <a:r>
              <a:rPr lang="en-GB" b="1"/>
              <a:t>learning skills 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Highly regarded qualification – </a:t>
            </a:r>
            <a:r>
              <a:rPr lang="en-GB" b="1" dirty="0" err="1"/>
              <a:t>Ebacc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Encourages tolerance of difference in a global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Central skill to certain occupations – Modern Languages teaching, translation, interpreting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Useful extra skill to many other specialisms – business, journalism, tourism, law, science, engineering, communication</a:t>
            </a:r>
          </a:p>
        </p:txBody>
      </p:sp>
      <p:pic>
        <p:nvPicPr>
          <p:cNvPr id="2" name="Audio Recording 8 Jan 2023 at 15:35:59">
            <a:hlinkClick r:id="" action="ppaction://media"/>
            <a:extLst>
              <a:ext uri="{FF2B5EF4-FFF2-40B4-BE49-F238E27FC236}">
                <a16:creationId xmlns:a16="http://schemas.microsoft.com/office/drawing/2014/main" id="{67D2ED6C-3C42-DE05-87F8-DE890ACEAB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9700" y="6058338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87"/>
    </mc:Choice>
    <mc:Fallback xmlns="">
      <p:transition spd="slow" advTm="8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xford University Notable Alumni - Successful People who have Inspired  Generations of Students">
            <a:extLst>
              <a:ext uri="{FF2B5EF4-FFF2-40B4-BE49-F238E27FC236}">
                <a16:creationId xmlns:a16="http://schemas.microsoft.com/office/drawing/2014/main" id="{7C27C82F-209B-4C42-B3C9-B7FC43E9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00813"/>
            <a:ext cx="10195448" cy="67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33F62-8724-43CF-BE82-5B8BE051A9A1}"/>
              </a:ext>
            </a:extLst>
          </p:cNvPr>
          <p:cNvSpPr txBox="1"/>
          <p:nvPr/>
        </p:nvSpPr>
        <p:spPr>
          <a:xfrm>
            <a:off x="1043608" y="221333"/>
            <a:ext cx="7056784" cy="33239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/>
              <a:t>Thirsk Student A level successes in French and German, going on to study Languages or Linguistics at university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Laura Marwood –  Durham University, PhD London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Amber Welford – French and German, Aberystwyth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Lizzie Lee – German and Philosophy, Oxford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Maddison Coleman – German and Philosophy, London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Jade Brown – German and Dutch, Sheffield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Jamie Bailey – Linguistics – Cambridge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Oliver Harrison – German, Spanish and Arabic, St Andrews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Archie Turner – French and German, Oxford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Will Chandler – German </a:t>
            </a:r>
            <a:r>
              <a:rPr lang="en-GB" b="1"/>
              <a:t>and Spanish, </a:t>
            </a:r>
            <a:r>
              <a:rPr lang="en-GB" b="1" dirty="0"/>
              <a:t>University of Manchester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D4D7E-BCDB-4E60-B7B6-BFF05D5DBA71}"/>
              </a:ext>
            </a:extLst>
          </p:cNvPr>
          <p:cNvSpPr txBox="1"/>
          <p:nvPr/>
        </p:nvSpPr>
        <p:spPr>
          <a:xfrm>
            <a:off x="251520" y="3665840"/>
            <a:ext cx="8640960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itchFamily="34" charset="0"/>
              </a:rPr>
              <a:t>“Everyone thinks when they go abroad that everyone speaks English. Trust me, this is not the case. Whilst working in Paris I have made so many great friends and met same amazing people through speaking a foreign language, not just from France, but Costa Rica, Switzerland, Italy and Germany.” (Amber Welford – studied French and German at Thirsk and at university)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448B2-03D3-4C4E-85B5-3C4DC34E2CE5}"/>
              </a:ext>
            </a:extLst>
          </p:cNvPr>
          <p:cNvSpPr txBox="1"/>
          <p:nvPr/>
        </p:nvSpPr>
        <p:spPr>
          <a:xfrm>
            <a:off x="903784" y="5524134"/>
            <a:ext cx="7336432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itchFamily="34" charset="0"/>
              </a:rPr>
              <a:t>“Learning a language opens so many doors, for university, for jobs, for travel, for meeting new people.” (Bethany Suffield – worked in Switzerland and studied Business with a Foreign Language) </a:t>
            </a:r>
          </a:p>
        </p:txBody>
      </p:sp>
      <p:pic>
        <p:nvPicPr>
          <p:cNvPr id="3" name="Audio Recording 8 Jan 2023 at 15:38:09">
            <a:hlinkClick r:id="" action="ppaction://media"/>
            <a:extLst>
              <a:ext uri="{FF2B5EF4-FFF2-40B4-BE49-F238E27FC236}">
                <a16:creationId xmlns:a16="http://schemas.microsoft.com/office/drawing/2014/main" id="{67BA4954-BBBC-3819-44CC-8883BDD9FB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118" y="595115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6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25"/>
    </mc:Choice>
    <mc:Fallback xmlns="">
      <p:transition spd="slow" advTm="54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DAC8F2-C629-4801-9B03-210948AEB03B}"/>
              </a:ext>
            </a:extLst>
          </p:cNvPr>
          <p:cNvSpPr txBox="1"/>
          <p:nvPr/>
        </p:nvSpPr>
        <p:spPr>
          <a:xfrm>
            <a:off x="2339752" y="242088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information or questions?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Speak to any of the MFL teachers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email andrew.acheson@thirskschool.org</a:t>
            </a:r>
          </a:p>
        </p:txBody>
      </p:sp>
      <p:pic>
        <p:nvPicPr>
          <p:cNvPr id="3" name="Audio Recording 8 Jan 2023 at 15:39:40">
            <a:hlinkClick r:id="" action="ppaction://media"/>
            <a:extLst>
              <a:ext uri="{FF2B5EF4-FFF2-40B4-BE49-F238E27FC236}">
                <a16:creationId xmlns:a16="http://schemas.microsoft.com/office/drawing/2014/main" id="{3C1E5C64-D6DE-86E2-1408-6E52F1647D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6612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9"/>
    </mc:Choice>
    <mc:Fallback xmlns="">
      <p:transition spd="slow" advTm="40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24.3|6.5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3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6311e7-f71d-44ba-9264-dde7a993e387">
      <Terms xmlns="http://schemas.microsoft.com/office/infopath/2007/PartnerControls"/>
    </lcf76f155ced4ddcb4097134ff3c332f>
    <TaxCatchAll xmlns="6d117302-bf02-4d4e-86ed-3db594236075" xsi:nil="true"/>
    <SharedWithUsers xmlns="6d117302-bf02-4d4e-86ed-3db594236075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418A8E1E4204DA8C87CA85BDD1290" ma:contentTypeVersion="17" ma:contentTypeDescription="Create a new document." ma:contentTypeScope="" ma:versionID="f1d41f88b6a25b014fcdd56b3b7aa12d">
  <xsd:schema xmlns:xsd="http://www.w3.org/2001/XMLSchema" xmlns:xs="http://www.w3.org/2001/XMLSchema" xmlns:p="http://schemas.microsoft.com/office/2006/metadata/properties" xmlns:ns2="ef6311e7-f71d-44ba-9264-dde7a993e387" xmlns:ns3="6d117302-bf02-4d4e-86ed-3db594236075" targetNamespace="http://schemas.microsoft.com/office/2006/metadata/properties" ma:root="true" ma:fieldsID="1fea0adc068c7d1b214b85b261253c48" ns2:_="" ns3:_="">
    <xsd:import namespace="ef6311e7-f71d-44ba-9264-dde7a993e387"/>
    <xsd:import namespace="6d117302-bf02-4d4e-86ed-3db5942360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311e7-f71d-44ba-9264-dde7a993e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192491-0356-4cac-a64e-e6bdc7f07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7302-bf02-4d4e-86ed-3db594236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c4e7c17-6680-43f3-b589-2d09d179ddeb}" ma:internalName="TaxCatchAll" ma:showField="CatchAllData" ma:web="6d117302-bf02-4d4e-86ed-3db5942360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0DF668-7080-4A78-B759-2D42F77DFDC9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6d117302-bf02-4d4e-86ed-3db594236075"/>
    <ds:schemaRef ds:uri="ef6311e7-f71d-44ba-9264-dde7a993e38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4FEFC54-EFDA-48C7-B54F-45904A5C7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A374D-1149-45E7-B620-439D068E5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311e7-f71d-44ba-9264-dde7a993e387"/>
    <ds:schemaRef ds:uri="6d117302-bf02-4d4e-86ed-3db594236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1030</TotalTime>
  <Words>548</Words>
  <Application>Microsoft Office PowerPoint</Application>
  <PresentationFormat>On-screen Show (4:3)</PresentationFormat>
  <Paragraphs>73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FRENCH AND GERMAN GCSE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Bark D</dc:creator>
  <cp:lastModifiedBy>Acheson A</cp:lastModifiedBy>
  <cp:revision>101</cp:revision>
  <dcterms:created xsi:type="dcterms:W3CDTF">2015-01-16T15:02:15Z</dcterms:created>
  <dcterms:modified xsi:type="dcterms:W3CDTF">2025-01-07T12:55:39Z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0x01010040E418A8E1E4204DA8C87CA85BDD1290</vt:lpwstr>
  </property>
  <property fmtid="{D5CDD505-2E9C-101B-9397-08002B2CF9AE}" pid="3" name="Order">
    <vt:r8>1405000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